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Cairo"/>
      <p:regular r:id="rId32"/>
      <p:bold r:id="rId33"/>
    </p:embeddedFont>
    <p:embeddedFont>
      <p:font typeface="Space Grotesk Medium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Space Grotesk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83961D-CFB4-4F60-B353-B74248C59B9B}">
  <a:tblStyle styleId="{6883961D-CFB4-4F60-B353-B74248C59B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8DB015-5723-40D8-AF3F-129C6D5C64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regular.fntdata"/><Relationship Id="rId20" Type="http://schemas.openxmlformats.org/officeDocument/2006/relationships/slide" Target="slides/slide15.xml"/><Relationship Id="rId41" Type="http://schemas.openxmlformats.org/officeDocument/2006/relationships/font" Target="fonts/SpaceGrotes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Cairo-bold.fntdata"/><Relationship Id="rId10" Type="http://schemas.openxmlformats.org/officeDocument/2006/relationships/slide" Target="slides/slide5.xml"/><Relationship Id="rId32" Type="http://schemas.openxmlformats.org/officeDocument/2006/relationships/font" Target="fonts/Cairo-regular.fntdata"/><Relationship Id="rId13" Type="http://schemas.openxmlformats.org/officeDocument/2006/relationships/slide" Target="slides/slide8.xml"/><Relationship Id="rId35" Type="http://schemas.openxmlformats.org/officeDocument/2006/relationships/font" Target="fonts/SpaceGroteskMedium-bold.fntdata"/><Relationship Id="rId12" Type="http://schemas.openxmlformats.org/officeDocument/2006/relationships/slide" Target="slides/slide7.xml"/><Relationship Id="rId34" Type="http://schemas.openxmlformats.org/officeDocument/2006/relationships/font" Target="fonts/SpaceGroteskMedium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1df9049e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1df9049e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1df9049e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1df9049e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1df9049e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b1df9049e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1df9049e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1df9049e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1df9049e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1df9049e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1df9049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1df9049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1df9049e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1df9049e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1df9049e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b1df9049e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1df9049e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b1df9049e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1df9049e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b1df9049e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1df9049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1df9049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1df9049e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1df9049e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b1df9049e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b1df9049e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1df9049e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1df9049e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1df9049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b1df9049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1e5b0a7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1e5b0a7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1df9049e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1df9049e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1df9049e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b1df9049e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qdrant.tech/articles/what-are-embedding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tonia.ai/dl-nlp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mailmissouri.sharepoint.com/:w:/r/sites/VRCleanroom-Ogrp/Shared%20Documents/General/Doc/AI%20Based%20Retrieval%20Augmented%20Generation%20for%20VR-Enhanced%20Semiconductor%20Training_%20Design,%20Implementation,%20and%20Evaluation.docx?d=w7d7351098d604f5382700ba64c3a6f7e&amp;csf=1&amp;web=1&amp;e=yxb52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AI-Based RAG system for VR Semiconductor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26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Chu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155850" y="17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Part 3 - Data engineering</a:t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58497" l="45326" r="22487" t="0"/>
          <a:stretch/>
        </p:blipFill>
        <p:spPr>
          <a:xfrm>
            <a:off x="249225" y="751598"/>
            <a:ext cx="1824125" cy="30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idx="4" type="subTitle"/>
          </p:nvPr>
        </p:nvSpPr>
        <p:spPr>
          <a:xfrm>
            <a:off x="2821550" y="1227425"/>
            <a:ext cx="2944800" cy="7608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Sending to OpenAI Embedding Model</a:t>
            </a:r>
            <a:endParaRPr sz="1933"/>
          </a:p>
        </p:txBody>
      </p:sp>
      <p:sp>
        <p:nvSpPr>
          <p:cNvPr id="322" name="Google Shape;322;p35"/>
          <p:cNvSpPr txBox="1"/>
          <p:nvPr>
            <p:ph idx="1" type="subTitle"/>
          </p:nvPr>
        </p:nvSpPr>
        <p:spPr>
          <a:xfrm>
            <a:off x="2913700" y="1988225"/>
            <a:ext cx="5211600" cy="24432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8"/>
              <a:t>After chunking, our JSONL’s are being sent to OpenAI’s </a:t>
            </a:r>
            <a:endParaRPr sz="17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8"/>
              <a:t>text-embeddings-3-large model to generate our mathematical version of our documents, which are then saved into our ChromaDB database</a:t>
            </a:r>
            <a:endParaRPr sz="17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8"/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45164" l="28809" r="44552" t="43767"/>
          <a:stretch/>
        </p:blipFill>
        <p:spPr>
          <a:xfrm>
            <a:off x="424400" y="3775850"/>
            <a:ext cx="1648950" cy="8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155850" y="173175"/>
            <a:ext cx="90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Part 3 - An embedding visual example</a:t>
            </a:r>
            <a:endParaRPr sz="2800"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275"/>
            <a:ext cx="8839201" cy="403979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233050" y="659900"/>
            <a:ext cx="3643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4"/>
              </a:rPr>
              <a:t>https://qdrant.tech/articles/what-are-embeddings/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155850" y="173175"/>
            <a:ext cx="90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Part 3 - An embedding visual example</a:t>
            </a:r>
            <a:endParaRPr sz="2800"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25" y="1215775"/>
            <a:ext cx="8219350" cy="31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341400" y="805700"/>
            <a:ext cx="685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L2 semantic = Euclidean Distance = straight line distance between two points</a:t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920950" y="4492600"/>
            <a:ext cx="3726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4"/>
              </a:rPr>
              <a:t>https://tonia.ai/dl-nlp.html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155850" y="173175"/>
            <a:ext cx="90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Part 4 - Answer generation</a:t>
            </a:r>
            <a:endParaRPr sz="2800"/>
          </a:p>
        </p:txBody>
      </p:sp>
      <p:sp>
        <p:nvSpPr>
          <p:cNvPr id="344" name="Google Shape;344;p38"/>
          <p:cNvSpPr txBox="1"/>
          <p:nvPr/>
        </p:nvSpPr>
        <p:spPr>
          <a:xfrm>
            <a:off x="341400" y="805700"/>
            <a:ext cx="2194500" cy="25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How?</a:t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 context from embeddings and the question are combined and fed into GPT-4o-mini to generate a sentence</a:t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45" name="Google Shape;345;p38" title="llm_generation_flow.png"/>
          <p:cNvPicPr preferRelativeResize="0"/>
          <p:nvPr/>
        </p:nvPicPr>
        <p:blipFill rotWithShape="1">
          <a:blip r:embed="rId3">
            <a:alphaModFix/>
          </a:blip>
          <a:srcRect b="9559" l="0" r="4752" t="0"/>
          <a:stretch/>
        </p:blipFill>
        <p:spPr>
          <a:xfrm>
            <a:off x="2341620" y="745875"/>
            <a:ext cx="6376060" cy="37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0" y="0"/>
            <a:ext cx="90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r>
              <a:rPr lang="en" sz="2800"/>
              <a:t> Overview</a:t>
            </a:r>
            <a:endParaRPr sz="2800"/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83" y="572700"/>
            <a:ext cx="3555066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155850" y="17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Part 1</a:t>
            </a:r>
            <a:endParaRPr/>
          </a:p>
        </p:txBody>
      </p:sp>
      <p:sp>
        <p:nvSpPr>
          <p:cNvPr id="357" name="Google Shape;357;p40"/>
          <p:cNvSpPr txBox="1"/>
          <p:nvPr>
            <p:ph idx="4" type="subTitle"/>
          </p:nvPr>
        </p:nvSpPr>
        <p:spPr>
          <a:xfrm>
            <a:off x="133763" y="1059950"/>
            <a:ext cx="2413500" cy="8949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How - LLM answer generation</a:t>
            </a:r>
            <a:endParaRPr sz="1933"/>
          </a:p>
        </p:txBody>
      </p:sp>
      <p:sp>
        <p:nvSpPr>
          <p:cNvPr id="358" name="Google Shape;358;p40"/>
          <p:cNvSpPr txBox="1"/>
          <p:nvPr>
            <p:ph idx="1" type="subTitle"/>
          </p:nvPr>
        </p:nvSpPr>
        <p:spPr>
          <a:xfrm>
            <a:off x="133763" y="1975201"/>
            <a:ext cx="2886000" cy="25134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A test set of 25 ground truth question-answer pair was constructed to compare ground truth answers vs LLM </a:t>
            </a:r>
            <a:r>
              <a:rPr lang="en" sz="1488"/>
              <a:t>generated</a:t>
            </a:r>
            <a:r>
              <a:rPr lang="en" sz="1488"/>
              <a:t> answers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Answers are </a:t>
            </a:r>
            <a:r>
              <a:rPr lang="en" sz="1488"/>
              <a:t>evaluated</a:t>
            </a:r>
            <a:r>
              <a:rPr lang="en" sz="1488"/>
              <a:t> through an LLM comparing the truth and generated answer, scoring it from 1-5, with a 4+ score being correct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sp>
        <p:nvSpPr>
          <p:cNvPr id="359" name="Google Shape;359;p40"/>
          <p:cNvSpPr txBox="1"/>
          <p:nvPr>
            <p:ph idx="4" type="subTitle"/>
          </p:nvPr>
        </p:nvSpPr>
        <p:spPr>
          <a:xfrm>
            <a:off x="3419188" y="1090538"/>
            <a:ext cx="2261400" cy="8949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How - Retrieval Effectiveness </a:t>
            </a:r>
            <a:endParaRPr sz="1933"/>
          </a:p>
        </p:txBody>
      </p:sp>
      <p:sp>
        <p:nvSpPr>
          <p:cNvPr id="360" name="Google Shape;360;p40"/>
          <p:cNvSpPr txBox="1"/>
          <p:nvPr>
            <p:ph idx="1" type="subTitle"/>
          </p:nvPr>
        </p:nvSpPr>
        <p:spPr>
          <a:xfrm>
            <a:off x="3419188" y="1954843"/>
            <a:ext cx="2670600" cy="27489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Recall@K measures the percentage of test queries where at least one relevant chunk appears within the top K search results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This accesses retrieval effectiveness for generation quality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sp>
        <p:nvSpPr>
          <p:cNvPr id="361" name="Google Shape;361;p40"/>
          <p:cNvSpPr txBox="1"/>
          <p:nvPr>
            <p:ph idx="4" type="subTitle"/>
          </p:nvPr>
        </p:nvSpPr>
        <p:spPr>
          <a:xfrm>
            <a:off x="6339638" y="1090538"/>
            <a:ext cx="2261400" cy="8949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Mean Reciprocal Rank (MMR)</a:t>
            </a:r>
            <a:endParaRPr sz="1933"/>
          </a:p>
        </p:txBody>
      </p:sp>
      <p:sp>
        <p:nvSpPr>
          <p:cNvPr id="362" name="Google Shape;362;p40"/>
          <p:cNvSpPr txBox="1"/>
          <p:nvPr>
            <p:ph idx="1" type="subTitle"/>
          </p:nvPr>
        </p:nvSpPr>
        <p:spPr>
          <a:xfrm>
            <a:off x="6339650" y="1954851"/>
            <a:ext cx="2670600" cy="31005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This measures the quality of ranking. IE, “On average, how HIGH UP in the search result is the first relevant answer”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Position 1: [Chunk A] ← Most similar to query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Position 2: [Chunk B]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Position 3: [Chunk C]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Position 4: [Chunk D]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Position 5: [Chunk E] ← Least similar to query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0" y="0"/>
            <a:ext cx="85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Part 1 Table</a:t>
            </a:r>
            <a:endParaRPr/>
          </a:p>
        </p:txBody>
      </p:sp>
      <p:graphicFrame>
        <p:nvGraphicFramePr>
          <p:cNvPr id="368" name="Google Shape;368;p41"/>
          <p:cNvGraphicFramePr/>
          <p:nvPr/>
        </p:nvGraphicFramePr>
        <p:xfrm>
          <a:off x="2263175" y="101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{6883961D-CFB4-4F60-B353-B74248C59B9B}</a:tableStyleId>
              </a:tblPr>
              <a:tblGrid>
                <a:gridCol w="2308825"/>
                <a:gridCol w="23088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Recall@5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92% - In 92 out of 100 queries, at least 1 relevant chunk appears in the top 5 results. The relevant information is found 92% of the 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18288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Answer Correctness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88% - in 88 out of 100 queries, the final generated answer is judged correctly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18288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Reciprocal Rank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0.81 - 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Most of the time (81% weighting), the best answer is position #1. Sometimes, the best answer is position #2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155850" y="17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Part 2 - latency</a:t>
            </a:r>
            <a:endParaRPr/>
          </a:p>
        </p:txBody>
      </p:sp>
      <p:sp>
        <p:nvSpPr>
          <p:cNvPr id="374" name="Google Shape;374;p42"/>
          <p:cNvSpPr txBox="1"/>
          <p:nvPr>
            <p:ph idx="4" type="subTitle"/>
          </p:nvPr>
        </p:nvSpPr>
        <p:spPr>
          <a:xfrm>
            <a:off x="551003" y="857425"/>
            <a:ext cx="3036300" cy="8949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Benchmarking</a:t>
            </a:r>
            <a:endParaRPr sz="1933"/>
          </a:p>
        </p:txBody>
      </p:sp>
      <p:sp>
        <p:nvSpPr>
          <p:cNvPr id="375" name="Google Shape;375;p42"/>
          <p:cNvSpPr txBox="1"/>
          <p:nvPr>
            <p:ph idx="1" type="subTitle"/>
          </p:nvPr>
        </p:nvSpPr>
        <p:spPr>
          <a:xfrm>
            <a:off x="550988" y="1772676"/>
            <a:ext cx="2886000" cy="25134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107 Queries were executed with varying question types and complexity levels to demonstrate a </a:t>
            </a:r>
            <a:r>
              <a:rPr lang="en" sz="1488"/>
              <a:t>realistic heavy load. 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graphicFrame>
        <p:nvGraphicFramePr>
          <p:cNvPr id="376" name="Google Shape;376;p42"/>
          <p:cNvGraphicFramePr/>
          <p:nvPr/>
        </p:nvGraphicFramePr>
        <p:xfrm>
          <a:off x="4324500" y="112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{6883961D-CFB4-4F60-B353-B74248C59B9B}</a:tableStyleId>
              </a:tblPr>
              <a:tblGrid>
                <a:gridCol w="1397900"/>
                <a:gridCol w="1728100"/>
              </a:tblGrid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Percentile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Latency (seconds)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25th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05275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50th (Median)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75th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90th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2.73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95th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99th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6950"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18288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77" name="Google Shape;377;p42"/>
          <p:cNvSpPr txBox="1"/>
          <p:nvPr/>
        </p:nvSpPr>
        <p:spPr>
          <a:xfrm>
            <a:off x="4135575" y="3976950"/>
            <a:ext cx="30363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9379" lvl="0" marL="0" rtl="0" algn="l">
              <a:spcBef>
                <a:spcPts val="120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Context Assembly: &lt;10ms (&lt;1% of total)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9379" lvl="0" marL="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LLM Generation: 1500-2000ms (73% of total)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9379" lvl="0" marL="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Network Overhead: 100-300ms (6% of total)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155850" y="173175"/>
            <a:ext cx="83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Part 3 - Hallucination and Error</a:t>
            </a:r>
            <a:endParaRPr/>
          </a:p>
        </p:txBody>
      </p:sp>
      <p:sp>
        <p:nvSpPr>
          <p:cNvPr id="383" name="Google Shape;383;p43"/>
          <p:cNvSpPr txBox="1"/>
          <p:nvPr>
            <p:ph idx="4" type="subTitle"/>
          </p:nvPr>
        </p:nvSpPr>
        <p:spPr>
          <a:xfrm>
            <a:off x="551000" y="881950"/>
            <a:ext cx="3036300" cy="4203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How?</a:t>
            </a:r>
            <a:endParaRPr sz="1933"/>
          </a:p>
        </p:txBody>
      </p:sp>
      <p:sp>
        <p:nvSpPr>
          <p:cNvPr id="384" name="Google Shape;384;p43"/>
          <p:cNvSpPr txBox="1"/>
          <p:nvPr>
            <p:ph idx="1" type="subTitle"/>
          </p:nvPr>
        </p:nvSpPr>
        <p:spPr>
          <a:xfrm>
            <a:off x="551000" y="1243525"/>
            <a:ext cx="2886000" cy="12603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Hallucination Rate measures the percentage of incorrect answers that contained FABRICATED information NOT in the context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graphicFrame>
        <p:nvGraphicFramePr>
          <p:cNvPr id="385" name="Google Shape;385;p43"/>
          <p:cNvGraphicFramePr/>
          <p:nvPr/>
        </p:nvGraphicFramePr>
        <p:xfrm>
          <a:off x="831550" y="26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{478DB015-5723-40D8-AF3F-129C6D5C6415}</a:tableStyleId>
              </a:tblPr>
              <a:tblGrid>
                <a:gridCol w="2605050"/>
                <a:gridCol w="2605050"/>
                <a:gridCol w="2605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Interpretation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Error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88% Correct -&gt; 12% Incorrect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Retrieval Failure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8% of the time, there were no relevant chunks retrieved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Hallucination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 of the time, the LLM made up facts NOT in the context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6" name="Google Shape;386;p43"/>
          <p:cNvSpPr txBox="1"/>
          <p:nvPr>
            <p:ph idx="1" type="subTitle"/>
          </p:nvPr>
        </p:nvSpPr>
        <p:spPr>
          <a:xfrm>
            <a:off x="4037150" y="1243525"/>
            <a:ext cx="4904400" cy="12603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8"/>
              <a:t>Query: What safety equipment is required for the MA6BA6?</a:t>
            </a:r>
            <a:endParaRPr sz="11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8"/>
              <a:t>Retrieved Chunk: When operating the MA6BA6, ensure proper cleanroom protocols are followed.</a:t>
            </a:r>
            <a:endParaRPr sz="11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8"/>
              <a:t>LLM Answer: "Safety goggles and nitrile gloves are required when operating the MA6BA6.”</a:t>
            </a:r>
            <a:endParaRPr sz="11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sp>
        <p:nvSpPr>
          <p:cNvPr id="387" name="Google Shape;387;p43"/>
          <p:cNvSpPr txBox="1"/>
          <p:nvPr>
            <p:ph idx="4" type="subTitle"/>
          </p:nvPr>
        </p:nvSpPr>
        <p:spPr>
          <a:xfrm>
            <a:off x="4037150" y="745875"/>
            <a:ext cx="3036300" cy="4203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Example</a:t>
            </a:r>
            <a:endParaRPr sz="1933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155850" y="173175"/>
            <a:ext cx="83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- part 1</a:t>
            </a:r>
            <a:endParaRPr/>
          </a:p>
        </p:txBody>
      </p:sp>
      <p:sp>
        <p:nvSpPr>
          <p:cNvPr id="393" name="Google Shape;393;p44"/>
          <p:cNvSpPr txBox="1"/>
          <p:nvPr>
            <p:ph idx="4" type="subTitle"/>
          </p:nvPr>
        </p:nvSpPr>
        <p:spPr>
          <a:xfrm>
            <a:off x="155850" y="878450"/>
            <a:ext cx="2413500" cy="7647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Small Test Set</a:t>
            </a:r>
            <a:endParaRPr sz="1933"/>
          </a:p>
        </p:txBody>
      </p:sp>
      <p:sp>
        <p:nvSpPr>
          <p:cNvPr id="394" name="Google Shape;394;p44"/>
          <p:cNvSpPr txBox="1"/>
          <p:nvPr>
            <p:ph idx="1" type="subTitle"/>
          </p:nvPr>
        </p:nvSpPr>
        <p:spPr>
          <a:xfrm>
            <a:off x="155850" y="1660536"/>
            <a:ext cx="2886000" cy="21477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Only 25 ground truth sets were made, needs a much larger, diverse set, with more expert evaluation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sp>
        <p:nvSpPr>
          <p:cNvPr id="395" name="Google Shape;395;p44"/>
          <p:cNvSpPr txBox="1"/>
          <p:nvPr>
            <p:ph idx="4" type="subTitle"/>
          </p:nvPr>
        </p:nvSpPr>
        <p:spPr>
          <a:xfrm>
            <a:off x="3129000" y="920751"/>
            <a:ext cx="2812500" cy="6801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Question Complexity</a:t>
            </a:r>
            <a:endParaRPr sz="1933"/>
          </a:p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3129000" y="1660535"/>
            <a:ext cx="2886000" cy="19104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Tests focuses on factual questions, and not open-ended synthesis questions that could require reasoning across multiple sections</a:t>
            </a:r>
            <a:endParaRPr sz="1288"/>
          </a:p>
        </p:txBody>
      </p:sp>
      <p:sp>
        <p:nvSpPr>
          <p:cNvPr id="397" name="Google Shape;397;p44"/>
          <p:cNvSpPr txBox="1"/>
          <p:nvPr>
            <p:ph idx="4" type="subTitle"/>
          </p:nvPr>
        </p:nvSpPr>
        <p:spPr>
          <a:xfrm>
            <a:off x="6102150" y="1208863"/>
            <a:ext cx="3187200" cy="6801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Needs comprehensive analysis</a:t>
            </a:r>
            <a:endParaRPr sz="1933"/>
          </a:p>
        </p:txBody>
      </p:sp>
      <p:sp>
        <p:nvSpPr>
          <p:cNvPr id="398" name="Google Shape;398;p44"/>
          <p:cNvSpPr txBox="1"/>
          <p:nvPr>
            <p:ph idx="1" type="subTitle"/>
          </p:nvPr>
        </p:nvSpPr>
        <p:spPr>
          <a:xfrm>
            <a:off x="6102150" y="1948648"/>
            <a:ext cx="2886000" cy="19104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Why and how did we have a 4% Hallucination?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Why were 12% of the answers wrong and in what way?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Problem Statement</a:t>
            </a:r>
            <a:endParaRPr/>
          </a:p>
        </p:txBody>
      </p:sp>
      <p:sp>
        <p:nvSpPr>
          <p:cNvPr id="251" name="Google Shape;251;p27"/>
          <p:cNvSpPr txBox="1"/>
          <p:nvPr>
            <p:ph idx="4" type="subTitle"/>
          </p:nvPr>
        </p:nvSpPr>
        <p:spPr>
          <a:xfrm>
            <a:off x="4862688" y="1194313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 txBox="1"/>
          <p:nvPr>
            <p:ph idx="1" type="subTitle"/>
          </p:nvPr>
        </p:nvSpPr>
        <p:spPr>
          <a:xfrm>
            <a:off x="4862700" y="1647200"/>
            <a:ext cx="34788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chatbot inside our VR environment that does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Answer questions accurately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Equipment specs, procedures, and protocols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Answer questions in a timely manner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Answer in sub 3 second times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Answer questions reliably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Run locally and achieve 24/7 uptime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>
            <p:ph idx="4" type="subTitle"/>
          </p:nvPr>
        </p:nvSpPr>
        <p:spPr>
          <a:xfrm>
            <a:off x="653963" y="1194313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>
            <p:ph idx="1" type="subTitle"/>
          </p:nvPr>
        </p:nvSpPr>
        <p:spPr>
          <a:xfrm>
            <a:off x="653975" y="1647200"/>
            <a:ext cx="3516300" cy="31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knowledge of our project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</a:t>
            </a:r>
            <a:r>
              <a:rPr lang="en"/>
              <a:t>eading internal documents to gain knowledge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Process ANY type of document given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Be expandable with future documents and features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Scalable document uploading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Be able to be built with websocket, machine vision, etc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Continuous validation testing and self improvement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>
            <p:ph type="title"/>
          </p:nvPr>
        </p:nvSpPr>
        <p:spPr>
          <a:xfrm>
            <a:off x="155850" y="173175"/>
            <a:ext cx="83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Limitations - part 2: Comprehensive analysis</a:t>
            </a:r>
            <a:endParaRPr sz="2800"/>
          </a:p>
        </p:txBody>
      </p:sp>
      <p:sp>
        <p:nvSpPr>
          <p:cNvPr id="404" name="Google Shape;404;p45"/>
          <p:cNvSpPr txBox="1"/>
          <p:nvPr/>
        </p:nvSpPr>
        <p:spPr>
          <a:xfrm>
            <a:off x="498950" y="1088575"/>
            <a:ext cx="30000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Scenario 1:</a:t>
            </a:r>
            <a:r>
              <a:rPr lang="en" sz="1100"/>
              <a:t> Query used different terminology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Query: "How do I shut down in emergency?"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Docs say: "Emergency power-off procedure"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Problem:</a:t>
            </a:r>
            <a:r>
              <a:rPr lang="en" sz="1100"/>
              <a:t> Semantic search didn't connect "shut down" with "power-off"</a:t>
            </a:r>
            <a:endParaRPr sz="1100"/>
          </a:p>
        </p:txBody>
      </p:sp>
      <p:sp>
        <p:nvSpPr>
          <p:cNvPr id="405" name="Google Shape;405;p45"/>
          <p:cNvSpPr txBox="1"/>
          <p:nvPr/>
        </p:nvSpPr>
        <p:spPr>
          <a:xfrm>
            <a:off x="4021650" y="1088575"/>
            <a:ext cx="30000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Scenario 2:</a:t>
            </a:r>
            <a:r>
              <a:rPr lang="en" sz="1100"/>
              <a:t> Information split across chunks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Query: "What's the complete startup sequence?"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Step 1 in chunk A, Step 2 in chunk B, Step 3 in chunk C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Problem:</a:t>
            </a:r>
            <a:r>
              <a:rPr lang="en" sz="1100"/>
              <a:t> Only retrieved chunk A, missed the full procedure</a:t>
            </a:r>
            <a:endParaRPr sz="1100"/>
          </a:p>
        </p:txBody>
      </p:sp>
      <p:sp>
        <p:nvSpPr>
          <p:cNvPr id="406" name="Google Shape;406;p45"/>
          <p:cNvSpPr txBox="1"/>
          <p:nvPr/>
        </p:nvSpPr>
        <p:spPr>
          <a:xfrm>
            <a:off x="2222525" y="3077125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Scenario 3:</a:t>
            </a:r>
            <a:r>
              <a:rPr lang="en" sz="1100"/>
              <a:t> Query too vague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Query: "How do I use this?"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Problem:</a:t>
            </a:r>
            <a:r>
              <a:rPr lang="en" sz="1100"/>
              <a:t> No equipment specified, retrieved random chunks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55850" y="173175"/>
            <a:ext cx="83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Future Work</a:t>
            </a:r>
            <a:endParaRPr sz="2800"/>
          </a:p>
        </p:txBody>
      </p:sp>
      <p:sp>
        <p:nvSpPr>
          <p:cNvPr id="412" name="Google Shape;412;p46"/>
          <p:cNvSpPr txBox="1"/>
          <p:nvPr>
            <p:ph idx="4" type="subTitle"/>
          </p:nvPr>
        </p:nvSpPr>
        <p:spPr>
          <a:xfrm>
            <a:off x="155850" y="1150838"/>
            <a:ext cx="2413500" cy="7647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Conversation and Prompting</a:t>
            </a:r>
            <a:endParaRPr sz="1933"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155850" y="1932924"/>
            <a:ext cx="2886000" cy="21477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Expand memory into longer chats</a:t>
            </a:r>
            <a:endParaRPr sz="1488"/>
          </a:p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Prompt Engineer</a:t>
            </a:r>
            <a:endParaRPr sz="1488"/>
          </a:p>
          <a:p>
            <a:pPr indent="-323138" lvl="1" marL="914400" rtl="0" algn="l">
              <a:spcBef>
                <a:spcPts val="0"/>
              </a:spcBef>
              <a:spcAft>
                <a:spcPts val="0"/>
              </a:spcAft>
              <a:buSzPts val="1489"/>
              <a:buAutoNum type="alphaLcPeriod"/>
            </a:pPr>
            <a:r>
              <a:rPr lang="en" sz="1488"/>
              <a:t>Currently 1 single prompt serves ALL questions. </a:t>
            </a:r>
            <a:endParaRPr sz="1488"/>
          </a:p>
          <a:p>
            <a:pPr indent="-323138" lvl="1" marL="914400" rtl="0" algn="l">
              <a:spcBef>
                <a:spcPts val="0"/>
              </a:spcBef>
              <a:spcAft>
                <a:spcPts val="0"/>
              </a:spcAft>
              <a:buSzPts val="1489"/>
              <a:buAutoNum type="alphaLcPeriod"/>
            </a:pPr>
            <a:r>
              <a:rPr lang="en" sz="1488"/>
              <a:t>Engineer Different prompts for different questions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8"/>
          </a:p>
        </p:txBody>
      </p:sp>
      <p:sp>
        <p:nvSpPr>
          <p:cNvPr id="414" name="Google Shape;414;p46"/>
          <p:cNvSpPr txBox="1"/>
          <p:nvPr>
            <p:ph idx="4" type="subTitle"/>
          </p:nvPr>
        </p:nvSpPr>
        <p:spPr>
          <a:xfrm>
            <a:off x="3129000" y="920751"/>
            <a:ext cx="2812500" cy="6801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Multi-Modal AI</a:t>
            </a:r>
            <a:endParaRPr sz="1933"/>
          </a:p>
        </p:txBody>
      </p:sp>
      <p:sp>
        <p:nvSpPr>
          <p:cNvPr id="415" name="Google Shape;415;p46"/>
          <p:cNvSpPr txBox="1"/>
          <p:nvPr>
            <p:ph idx="1" type="subTitle"/>
          </p:nvPr>
        </p:nvSpPr>
        <p:spPr>
          <a:xfrm>
            <a:off x="3129000" y="1660520"/>
            <a:ext cx="2886000" cy="29298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-310438" lvl="0" marL="457200" rtl="0" algn="l">
              <a:spcBef>
                <a:spcPts val="0"/>
              </a:spcBef>
              <a:spcAft>
                <a:spcPts val="0"/>
              </a:spcAft>
              <a:buSzPts val="1289"/>
              <a:buAutoNum type="arabicPeriod"/>
            </a:pPr>
            <a:r>
              <a:rPr lang="en" sz="1488"/>
              <a:t>Expand features with Nick’s websocket for Machine Vision to make specific answers from that information</a:t>
            </a:r>
            <a:endParaRPr sz="1488"/>
          </a:p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Engineer how the VR would trigger the AI in certain scenarios</a:t>
            </a:r>
            <a:endParaRPr sz="1488"/>
          </a:p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What's</a:t>
            </a:r>
            <a:r>
              <a:rPr lang="en" sz="1488"/>
              <a:t> the use case in a learning environment?</a:t>
            </a:r>
            <a:endParaRPr sz="1488"/>
          </a:p>
        </p:txBody>
      </p:sp>
      <p:sp>
        <p:nvSpPr>
          <p:cNvPr id="416" name="Google Shape;416;p46"/>
          <p:cNvSpPr txBox="1"/>
          <p:nvPr>
            <p:ph idx="4" type="subTitle"/>
          </p:nvPr>
        </p:nvSpPr>
        <p:spPr>
          <a:xfrm>
            <a:off x="6268450" y="920738"/>
            <a:ext cx="3187200" cy="6801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Expand Testing</a:t>
            </a:r>
            <a:endParaRPr sz="1933"/>
          </a:p>
        </p:txBody>
      </p:sp>
      <p:sp>
        <p:nvSpPr>
          <p:cNvPr id="417" name="Google Shape;417;p46"/>
          <p:cNvSpPr txBox="1"/>
          <p:nvPr>
            <p:ph idx="1" type="subTitle"/>
          </p:nvPr>
        </p:nvSpPr>
        <p:spPr>
          <a:xfrm>
            <a:off x="6268450" y="1660523"/>
            <a:ext cx="2886000" cy="1910400"/>
          </a:xfrm>
          <a:prstGeom prst="rect">
            <a:avLst/>
          </a:prstGeom>
        </p:spPr>
        <p:txBody>
          <a:bodyPr anchorCtr="0" anchor="t" bIns="98175" lIns="98175" spcFirstLastPara="1" rIns="98175" wrap="square" tIns="98175">
            <a:noAutofit/>
          </a:bodyPr>
          <a:lstStyle/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Expand the truth set and evaluation models</a:t>
            </a:r>
            <a:endParaRPr sz="1488"/>
          </a:p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Gather user feedback for improvement</a:t>
            </a:r>
            <a:endParaRPr sz="1488"/>
          </a:p>
          <a:p>
            <a:pPr indent="-323138" lvl="0" marL="457200" rtl="0" algn="l">
              <a:spcBef>
                <a:spcPts val="0"/>
              </a:spcBef>
              <a:spcAft>
                <a:spcPts val="0"/>
              </a:spcAft>
              <a:buSzPts val="1489"/>
              <a:buAutoNum type="arabicPeriod"/>
            </a:pPr>
            <a:r>
              <a:rPr lang="en" sz="1488"/>
              <a:t>Gather more comprehensive analysis</a:t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155850" y="173175"/>
            <a:ext cx="83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Questions? </a:t>
            </a:r>
            <a:endParaRPr sz="2800"/>
          </a:p>
        </p:txBody>
      </p:sp>
      <p:sp>
        <p:nvSpPr>
          <p:cNvPr id="423" name="Google Shape;423;p47"/>
          <p:cNvSpPr txBox="1"/>
          <p:nvPr/>
        </p:nvSpPr>
        <p:spPr>
          <a:xfrm>
            <a:off x="501125" y="745875"/>
            <a:ext cx="8217300" cy="4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Thank You! 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Paper Report: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AI Based Retrieval Augmented Generation for VR-Enhanced Semiconductor Training_ Design, Implementation, and Evaluation.docx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Citation: 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Lewis, P., et al. (2020). "Retrieval-Augmented Generation for Knowledge-Intensive NLP Tasks." </a:t>
            </a:r>
            <a:r>
              <a:rPr i="1"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Proceedings of NeurIPS 2020</a:t>
            </a: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arXiv:2005.11401.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Stack Overflow Blog (2023). "Retrieval Augmented Generation: Keeping LLMs Relevant and Current."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OpenAI API Documentation. https://platform.openai.com/docs/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ChromaDB Documentation. https://docs.trychroma.com/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Unstructured Documentation. https://unstructured-io.github.io/unstructured/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NirDiamant RAG Techniques Repository. https://github.com/NirDiamant/RAG_Techniques/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"How Document Chunk Overlap Affects a RAG Pipeline." AI Gopubby. </a:t>
            </a:r>
            <a:b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"Using LLMs for Retrieval and Reranking." LlamaIndex Blog. 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87600" y="90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Attempts</a:t>
            </a:r>
            <a:endParaRPr/>
          </a:p>
        </p:txBody>
      </p:sp>
      <p:sp>
        <p:nvSpPr>
          <p:cNvPr id="260" name="Google Shape;260;p28"/>
          <p:cNvSpPr txBox="1"/>
          <p:nvPr>
            <p:ph idx="4" type="subTitle"/>
          </p:nvPr>
        </p:nvSpPr>
        <p:spPr>
          <a:xfrm>
            <a:off x="886025" y="17747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openAI API Call</a:t>
            </a:r>
            <a:endParaRPr/>
          </a:p>
        </p:txBody>
      </p:sp>
      <p:sp>
        <p:nvSpPr>
          <p:cNvPr id="261" name="Google Shape;261;p28"/>
          <p:cNvSpPr txBox="1"/>
          <p:nvPr>
            <p:ph idx="5" type="subTitle"/>
          </p:nvPr>
        </p:nvSpPr>
        <p:spPr>
          <a:xfrm>
            <a:off x="3454378" y="17747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Ollama + RAG Server</a:t>
            </a:r>
            <a:endParaRPr/>
          </a:p>
        </p:txBody>
      </p:sp>
      <p:sp>
        <p:nvSpPr>
          <p:cNvPr id="262" name="Google Shape;262;p28"/>
          <p:cNvSpPr txBox="1"/>
          <p:nvPr>
            <p:ph idx="1" type="subTitle"/>
          </p:nvPr>
        </p:nvSpPr>
        <p:spPr>
          <a:xfrm>
            <a:off x="886025" y="24699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produce okay answers, but are generic responses.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responses, with zero knowledge of internal lab resources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 txBox="1"/>
          <p:nvPr>
            <p:ph idx="2" type="subTitle"/>
          </p:nvPr>
        </p:nvSpPr>
        <p:spPr>
          <a:xfrm>
            <a:off x="3454375" y="2469950"/>
            <a:ext cx="2189400" cy="23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produce okay to decent answers, but not as accurate as we would like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reliability issues hindered further development and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bound to the university computer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tunability</a:t>
            </a:r>
            <a:br>
              <a:rPr lang="en"/>
            </a:br>
            <a:endParaRPr/>
          </a:p>
        </p:txBody>
      </p:sp>
      <p:sp>
        <p:nvSpPr>
          <p:cNvPr id="264" name="Google Shape;264;p28"/>
          <p:cNvSpPr txBox="1"/>
          <p:nvPr>
            <p:ph idx="3" type="subTitle"/>
          </p:nvPr>
        </p:nvSpPr>
        <p:spPr>
          <a:xfrm>
            <a:off x="6022728" y="24699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inaccurate answers with massive hallucination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have the resources to train, nore enough data </a:t>
            </a:r>
            <a:endParaRPr/>
          </a:p>
        </p:txBody>
      </p:sp>
      <p:sp>
        <p:nvSpPr>
          <p:cNvPr id="265" name="Google Shape;265;p28"/>
          <p:cNvSpPr txBox="1"/>
          <p:nvPr>
            <p:ph idx="6" type="subTitle"/>
          </p:nvPr>
        </p:nvSpPr>
        <p:spPr>
          <a:xfrm>
            <a:off x="6022731" y="17747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 existing AI model</a:t>
            </a: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25" y="816275"/>
            <a:ext cx="888125" cy="8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788" y="816275"/>
            <a:ext cx="888125" cy="8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775" y="787063"/>
            <a:ext cx="946550" cy="9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2635500" y="2296400"/>
            <a:ext cx="52839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035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9"/>
          <p:cNvGrpSpPr/>
          <p:nvPr/>
        </p:nvGrpSpPr>
        <p:grpSpPr>
          <a:xfrm flipH="1">
            <a:off x="4821451" y="-1610442"/>
            <a:ext cx="4574075" cy="3479350"/>
            <a:chOff x="1522650" y="1117750"/>
            <a:chExt cx="4574075" cy="3479350"/>
          </a:xfrm>
        </p:grpSpPr>
        <p:sp>
          <p:nvSpPr>
            <p:cNvPr id="276" name="Google Shape;276;p2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155850" y="17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is RAG?</a:t>
            </a:r>
            <a:endParaRPr/>
          </a:p>
        </p:txBody>
      </p:sp>
      <p:sp>
        <p:nvSpPr>
          <p:cNvPr id="283" name="Google Shape;283;p30"/>
          <p:cNvSpPr txBox="1"/>
          <p:nvPr>
            <p:ph idx="4" type="subTitle"/>
          </p:nvPr>
        </p:nvSpPr>
        <p:spPr>
          <a:xfrm>
            <a:off x="510988" y="1010863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511000" y="1867000"/>
            <a:ext cx="28137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Retrieval, Augmented,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This gives an AI model a reference library before it answers a questions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Searches documents for </a:t>
            </a:r>
            <a:r>
              <a:rPr lang="en"/>
              <a:t>RELEVANT</a:t>
            </a:r>
            <a:r>
              <a:rPr lang="en"/>
              <a:t> information based on OUR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4" type="subTitle"/>
          </p:nvPr>
        </p:nvSpPr>
        <p:spPr>
          <a:xfrm>
            <a:off x="4584638" y="1072863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4584650" y="1929000"/>
            <a:ext cx="2813700" cy="21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 Ask a question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Question is mathematically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converted into an embedding to capture meaning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Searches the database for semantic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Combines the context found + question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AI generates the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555475" y="30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Part 1 - Data Parsing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58665" l="0" r="60022" t="0"/>
          <a:stretch/>
        </p:blipFill>
        <p:spPr>
          <a:xfrm>
            <a:off x="555475" y="998073"/>
            <a:ext cx="2655250" cy="3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71869" t="0"/>
          <a:stretch/>
        </p:blipFill>
        <p:spPr>
          <a:xfrm>
            <a:off x="3424900" y="849174"/>
            <a:ext cx="2117645" cy="39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/>
          </a:blip>
          <a:srcRect b="1310" l="50064" r="9554" t="-1310"/>
          <a:stretch/>
        </p:blipFill>
        <p:spPr>
          <a:xfrm>
            <a:off x="5505642" y="796825"/>
            <a:ext cx="3039882" cy="40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555475" y="30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Part 2 - Model Extraction</a:t>
            </a:r>
            <a:endParaRPr/>
          </a:p>
        </p:txBody>
      </p:sp>
      <p:sp>
        <p:nvSpPr>
          <p:cNvPr id="300" name="Google Shape;300;p32"/>
          <p:cNvSpPr txBox="1"/>
          <p:nvPr>
            <p:ph idx="7" type="subTitle"/>
          </p:nvPr>
        </p:nvSpPr>
        <p:spPr>
          <a:xfrm>
            <a:off x="555473" y="823688"/>
            <a:ext cx="4112100" cy="1062300"/>
          </a:xfrm>
          <a:prstGeom prst="rect">
            <a:avLst/>
          </a:prstGeom>
        </p:spPr>
        <p:txBody>
          <a:bodyPr anchorCtr="0" anchor="b" bIns="137100" lIns="137100" spcFirstLastPara="1" rIns="137100" wrap="square" tIns="13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99"/>
              <a:t>How it works</a:t>
            </a:r>
            <a:endParaRPr sz="2699"/>
          </a:p>
        </p:txBody>
      </p:sp>
      <p:sp>
        <p:nvSpPr>
          <p:cNvPr id="301" name="Google Shape;301;p32"/>
          <p:cNvSpPr txBox="1"/>
          <p:nvPr>
            <p:ph idx="1" type="subTitle"/>
          </p:nvPr>
        </p:nvSpPr>
        <p:spPr>
          <a:xfrm>
            <a:off x="555475" y="1832600"/>
            <a:ext cx="4785600" cy="3440100"/>
          </a:xfrm>
          <a:prstGeom prst="rect">
            <a:avLst/>
          </a:prstGeom>
        </p:spPr>
        <p:txBody>
          <a:bodyPr anchorCtr="0" anchor="t" bIns="137100" lIns="137100" spcFirstLastPara="1" rIns="137100" wrap="square" tIns="13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99"/>
              <a:t>Step 1: Context </a:t>
            </a:r>
            <a:r>
              <a:rPr lang="en" sz="1799"/>
              <a:t>extraction</a:t>
            </a:r>
            <a:r>
              <a:rPr lang="en" sz="1799"/>
              <a:t> </a:t>
            </a:r>
            <a:r>
              <a:rPr lang="en" sz="1799"/>
              <a:t>algorithm</a:t>
            </a:r>
            <a:r>
              <a:rPr lang="en" sz="1799"/>
              <a:t> is used to grab model numbers</a:t>
            </a:r>
            <a:endParaRPr sz="179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highlight>
                  <a:srgbClr val="212121"/>
                </a:highlight>
                <a:latin typeface="Consolas"/>
                <a:ea typeface="Consolas"/>
                <a:cs typeface="Consolas"/>
                <a:sym typeface="Consolas"/>
              </a:rPr>
              <a:t>(?:Model\s+)?([A-Z]{2,}[-\s]?\d{2,}[A-Z0-9]*)</a:t>
            </a:r>
            <a:endParaRPr sz="1400">
              <a:solidFill>
                <a:schemeClr val="lt1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99"/>
              <a:t>Step 2: The context is </a:t>
            </a:r>
            <a:r>
              <a:rPr lang="en" sz="1799"/>
              <a:t>formatted</a:t>
            </a:r>
            <a:r>
              <a:rPr lang="en" sz="1799"/>
              <a:t> and prepended to every chunk generated from that document</a:t>
            </a:r>
            <a:endParaRPr sz="179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212121"/>
                </a:highlight>
                <a:latin typeface="Consolas"/>
                <a:ea typeface="Consolas"/>
                <a:cs typeface="Consolas"/>
                <a:sym typeface="Consolas"/>
              </a:rPr>
              <a:t>Model: MA6BA6 | Equipment: Mask Aligner</a:t>
            </a:r>
            <a:endParaRPr sz="1600">
              <a:solidFill>
                <a:schemeClr val="lt1"/>
              </a:solidFill>
              <a:highlight>
                <a:srgbClr val="21212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rgbClr val="21212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</a:rPr>
              <a:t>Step 3: After chunking, they are converted to JSONL format which works best for embedding models</a:t>
            </a:r>
            <a:endParaRPr sz="16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 title="context_extraction_si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555475" y="30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Solution Part 1 - Data Parsing and chunking</a:t>
            </a:r>
            <a:endParaRPr sz="2600"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275" y="885250"/>
            <a:ext cx="5443026" cy="351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555475" y="1747325"/>
            <a:ext cx="30000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When documents are parsed, they are broken up into “chunks” to be </a:t>
            </a:r>
            <a:r>
              <a:rPr lang="en" sz="1488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manageable</a:t>
            </a:r>
            <a:r>
              <a:rPr lang="en" sz="1488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processing.</a:t>
            </a:r>
            <a:endParaRPr sz="1488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8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To add further accuracy, when model numbers are found, they are prepended to each chunk to expand context</a:t>
            </a:r>
            <a:endParaRPr/>
          </a:p>
        </p:txBody>
      </p:sp>
      <p:sp>
        <p:nvSpPr>
          <p:cNvPr id="314" name="Google Shape;314;p34"/>
          <p:cNvSpPr txBox="1"/>
          <p:nvPr>
            <p:ph idx="7" type="subTitle"/>
          </p:nvPr>
        </p:nvSpPr>
        <p:spPr>
          <a:xfrm>
            <a:off x="555475" y="893425"/>
            <a:ext cx="2944800" cy="760800"/>
          </a:xfrm>
          <a:prstGeom prst="rect">
            <a:avLst/>
          </a:prstGeom>
        </p:spPr>
        <p:txBody>
          <a:bodyPr anchorCtr="0" anchor="b" bIns="98175" lIns="98175" spcFirstLastPara="1" rIns="98175" wrap="square" tIns="9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/>
              <a:t>Why?</a:t>
            </a:r>
            <a:endParaRPr sz="1933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